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62" r:id="rId6"/>
    <p:sldId id="265" r:id="rId7"/>
    <p:sldId id="263" r:id="rId8"/>
    <p:sldId id="266" r:id="rId9"/>
    <p:sldId id="264" r:id="rId10"/>
    <p:sldId id="260" r:id="rId11"/>
    <p:sldId id="267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E94F18D-B579-43E6-B1C7-03FDDCD6B1B0}">
          <p14:sldIdLst>
            <p14:sldId id="256"/>
            <p14:sldId id="257"/>
            <p14:sldId id="258"/>
            <p14:sldId id="261"/>
            <p14:sldId id="262"/>
            <p14:sldId id="265"/>
            <p14:sldId id="263"/>
            <p14:sldId id="266"/>
          </p14:sldIdLst>
        </p14:section>
        <p14:section name="Section sans titre" id="{307BC5D2-1042-4695-980B-A406A7BA41CC}">
          <p14:sldIdLst>
            <p14:sldId id="264"/>
            <p14:sldId id="260"/>
            <p14:sldId id="267"/>
            <p14:sldId id="268"/>
            <p14:sldId id="270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BD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ofPieChart>
        <c:ofPieType val="pie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9D-4689-BDF1-FCBB6029B3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9D-4689-BDF1-FCBB6029B3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9D-4689-BDF1-FCBB6029B35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9D-4689-BDF1-FCBB6029B35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29D-4689-BDF1-FCBB6029B35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C-44AD-BB89-2FC37A1B4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48B00-F1D1-420C-B655-C1A9D363D075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63033-10E2-45C2-B4EB-5FCD15BC9F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915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C09C37-85E0-4947-BD6B-63C3194E3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3C0D39-78F7-4ED1-9278-CBF4853FD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17233F-A04E-4631-B7A5-FDD88EB2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750805-75D1-4A63-B30D-69665E050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E3FFA1-87C1-485C-BD46-1B076561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935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0BE2-B830-48FD-90D5-E795CF19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0B4982-98DD-49E0-A21A-1238E9141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16374-BF42-4969-91CD-E0EAFBE97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2FCF95-76BE-4132-9FD1-FE8B20A9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C7F073-9678-4ACB-9C77-78295CF18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974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64E912-38CA-421E-BED5-A0E66EF1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5931A2-653C-4AFA-A9A3-25235D57A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D7E220-9170-44EE-A135-5A5723EB1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C52E4-143E-4863-90E9-BF38E737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A51A79-832A-4ED5-A65B-0F470179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27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175E2F-3AA5-47B4-9022-25D949EA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D57448-68AF-4C21-B11C-929E03CD4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6193F7-53F5-4792-B72C-702E212CD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547448-1EFA-445E-A024-6CD039FA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93F556-0381-443C-A045-EB2233E8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7EC0F3-EB1B-4AE8-8525-5E5FE44C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09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1B282-7DF2-4DDC-9F9B-2FCAF1B92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DE1F51-8472-496B-957C-23D03C969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E424EF-1646-40AC-A368-668FAB5C4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EAF30A-2ADE-4B0A-B6AB-DEDC8DBC4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A305029-179B-4C4F-B660-854090C059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908FF04-51F1-48B2-8222-7B89219C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4473ED-21EF-4170-84A2-67085B6A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BCEEF2-DB1D-4F0D-929C-B1056D3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7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6D5D2-2E6E-47F9-8EC2-078D55524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8C680E-BA10-4A80-ADF0-F5816707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DC023F-FD2A-4102-87EA-3DA50CC2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827A8AB-6B14-49C4-A91B-CE0B07539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21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8DD544-D66B-4499-A9E2-BAECD4CBD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0A9C475-EEF1-4230-BB40-D345B5235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E320EE-04BB-4DE3-80CE-D61FE9889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55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DB40C6-DC99-4CE6-B1F4-B04144F4D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19787-3C81-4F49-A987-C9CA9A5E9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7A4B2F-2F62-4F78-90C1-9119752F3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3BBC05-BB6E-4C6E-AE68-508425928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7FFD2D-01B8-4542-8EEB-762D034F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E2BF82-D4F8-4A5A-81DA-5149A5C0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25F16-9446-4254-B621-4BBAB5C97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691761-D4B5-4D3C-B57F-C2EB7EB777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D5F6AC-6575-44A0-BAA2-DA9C28CAF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7A3287-6351-46B8-9344-5000B0A4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8DE48E-8983-49A0-8872-82765505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C40717-35B2-429C-8792-A19EA8A6C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39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5BAD1-0393-4478-8978-A835DF8F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9727E5-4663-4E4A-87A6-339228CF6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4F8401-39F4-434E-9817-C4032E1C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545138-9DEA-4FF9-886E-437CE0C9C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67C016-4CA5-4FA8-BC9E-D2518BE7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12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4ADEFFF-630D-4AEC-A6EE-4357E4C4D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439E051-DF4A-4B6D-9004-660004181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5032CB-5552-4A02-AA85-F5E3B0BA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EF4788-42EF-4E6F-9296-18957790C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060DD2-11C7-411E-90E9-1A0AC893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676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B6A1810-A947-4C0D-82AC-4CEF4FB23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D7F793-3B5F-4268-B239-73D57508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688BD3-C195-4262-91BF-64903C45A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47BF5-7EEE-4C9D-B069-D72582959C3A}" type="datetimeFigureOut">
              <a:rPr lang="fr-FR" smtClean="0"/>
              <a:t>12/01/2021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7AAABB-A265-481C-84B0-09234455E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1E82CA-CC09-434C-B27D-4DC2F8D48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DC7C7-5082-4A7F-BE34-F4B008954E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528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Category:Equilateral_triangles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ublicdomainpictures.net/view-image.php?image=184390&amp;picture=&amp;jazyk=FR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114B6-469B-4D6C-98CD-24D73E44B4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2F716D-A7C2-46A2-B495-0B1317FEBE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76BE73-2D87-48C6-B51E-591040CC0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3A5A0E4-8C35-40C0-9B1C-D8F214600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9608736" y="-76537"/>
            <a:ext cx="2571750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7B967F-6B92-4F80-B784-8A21C27D4641}"/>
              </a:ext>
            </a:extLst>
          </p:cNvPr>
          <p:cNvSpPr txBox="1"/>
          <p:nvPr/>
        </p:nvSpPr>
        <p:spPr>
          <a:xfrm>
            <a:off x="0" y="2316163"/>
            <a:ext cx="121919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latin typeface="Calibri" panose="020F0502020204030204" pitchFamily="34" charset="0"/>
                <a:cs typeface="Calibri" panose="020F0502020204030204" pitchFamily="34" charset="0"/>
              </a:rPr>
              <a:t>Le harcèlement,</a:t>
            </a:r>
          </a:p>
          <a:p>
            <a:pPr algn="ctr"/>
            <a:r>
              <a:rPr lang="fr-FR" sz="6600" dirty="0">
                <a:latin typeface="Calibri" panose="020F0502020204030204" pitchFamily="34" charset="0"/>
                <a:cs typeface="Calibri" panose="020F0502020204030204" pitchFamily="34" charset="0"/>
              </a:rPr>
              <a:t>C’est quoi ? </a:t>
            </a:r>
          </a:p>
        </p:txBody>
      </p:sp>
    </p:spTree>
    <p:extLst>
      <p:ext uri="{BB962C8B-B14F-4D97-AF65-F5344CB8AC3E}">
        <p14:creationId xmlns:p14="http://schemas.microsoft.com/office/powerpoint/2010/main" val="378577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719C9-D74F-4061-9EE1-DAE98CF0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86E33F-D1C1-4F6B-B61D-60248BDCD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1AF547-E1AA-4A13-A43F-B280DBB61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319E82C2-A2DC-4CAC-A553-C248279F7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54062B3-DC09-4542-AEB5-785C7E3A834E}"/>
              </a:ext>
            </a:extLst>
          </p:cNvPr>
          <p:cNvSpPr txBox="1"/>
          <p:nvPr/>
        </p:nvSpPr>
        <p:spPr>
          <a:xfrm>
            <a:off x="706056" y="1331089"/>
            <a:ext cx="107798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/>
          </a:p>
          <a:p>
            <a:pPr algn="just" fontAlgn="base"/>
            <a:r>
              <a:rPr lang="fr-FR" sz="3200" b="0" i="0" dirty="0">
                <a:effectLst/>
                <a:latin typeface="Roboto"/>
              </a:rPr>
              <a:t>Le </a:t>
            </a:r>
            <a:r>
              <a:rPr lang="fr-FR" sz="3200" dirty="0">
                <a:latin typeface="Roboto"/>
              </a:rPr>
              <a:t>verbe « harceler » vient du vieux français </a:t>
            </a:r>
            <a:r>
              <a:rPr lang="fr-FR" sz="3200" b="0" i="0" dirty="0">
                <a:effectLst/>
                <a:latin typeface="Roboto"/>
              </a:rPr>
              <a:t>« </a:t>
            </a:r>
            <a:r>
              <a:rPr lang="fr-FR" sz="3200" b="0" i="1" dirty="0" err="1">
                <a:effectLst/>
                <a:latin typeface="Roboto"/>
              </a:rPr>
              <a:t>herseler</a:t>
            </a:r>
            <a:r>
              <a:rPr lang="fr-FR" sz="3200" b="0" i="1" dirty="0">
                <a:effectLst/>
                <a:latin typeface="Roboto"/>
              </a:rPr>
              <a:t> </a:t>
            </a:r>
            <a:r>
              <a:rPr lang="fr-FR" sz="3200" b="0" i="0" dirty="0">
                <a:effectLst/>
                <a:latin typeface="Roboto"/>
              </a:rPr>
              <a:t>» qui se traduit par « tourmenter, malmener ».</a:t>
            </a:r>
          </a:p>
          <a:p>
            <a:pPr algn="just" fontAlgn="base"/>
            <a:endParaRPr lang="fr-FR" sz="3200" b="0" i="0" dirty="0">
              <a:effectLst/>
              <a:latin typeface="Roboto"/>
            </a:endParaRPr>
          </a:p>
          <a:p>
            <a:pPr algn="ctr" fontAlgn="base"/>
            <a:r>
              <a:rPr lang="fr-FR" sz="3200" b="0" i="0" dirty="0">
                <a:effectLst/>
                <a:latin typeface="Roboto"/>
              </a:rPr>
              <a:t>Les deux idées majeures de ce mot sont :</a:t>
            </a:r>
          </a:p>
          <a:p>
            <a:pPr algn="ctr" fontAlgn="base"/>
            <a:r>
              <a:rPr lang="fr-FR" sz="3200" b="1" i="0" dirty="0">
                <a:effectLst/>
                <a:latin typeface="Roboto"/>
              </a:rPr>
              <a:t>REPETITION</a:t>
            </a:r>
            <a:r>
              <a:rPr lang="fr-FR" sz="3200" b="0" i="0" dirty="0">
                <a:effectLst/>
                <a:latin typeface="Roboto"/>
              </a:rPr>
              <a:t> et </a:t>
            </a:r>
            <a:r>
              <a:rPr lang="fr-FR" sz="3200" b="1" i="0" dirty="0">
                <a:effectLst/>
                <a:latin typeface="Roboto"/>
              </a:rPr>
              <a:t>MALVEILLANCE</a:t>
            </a:r>
            <a:r>
              <a:rPr lang="fr-FR" sz="3200" b="0" i="0" dirty="0">
                <a:effectLst/>
                <a:latin typeface="Roboto"/>
              </a:rPr>
              <a:t>. </a:t>
            </a:r>
          </a:p>
          <a:p>
            <a:pPr algn="ctr" fontAlgn="base"/>
            <a:endParaRPr lang="fr-FR" sz="3200" b="0" i="0" dirty="0">
              <a:effectLst/>
              <a:latin typeface="Roboto"/>
            </a:endParaRPr>
          </a:p>
          <a:p>
            <a:pPr algn="just" fontAlgn="base"/>
            <a:r>
              <a:rPr lang="fr-FR" sz="3200" dirty="0">
                <a:latin typeface="Roboto"/>
              </a:rPr>
              <a:t>Il existe différents types de harcèlement mais ils ont tous une incidence sur la santé des victimes</a:t>
            </a:r>
            <a:r>
              <a:rPr lang="fr-FR" sz="1600" dirty="0">
                <a:latin typeface="Roboto"/>
              </a:rPr>
              <a:t>. </a:t>
            </a:r>
            <a:endParaRPr lang="fr-FR" sz="1600" b="0" i="0" dirty="0">
              <a:effectLst/>
              <a:latin typeface="Roboto"/>
            </a:endParaRPr>
          </a:p>
          <a:p>
            <a:endParaRPr lang="fr-FR" sz="16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AE8281-67A5-42C3-85BB-5A3A7D133D87}"/>
              </a:ext>
            </a:extLst>
          </p:cNvPr>
          <p:cNvSpPr txBox="1"/>
          <p:nvPr/>
        </p:nvSpPr>
        <p:spPr>
          <a:xfrm>
            <a:off x="2100805" y="456285"/>
            <a:ext cx="8264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latin typeface="Abadi" panose="020B0604020104020204" pitchFamily="34" charset="0"/>
              </a:rPr>
              <a:t>A l’origine …</a:t>
            </a:r>
          </a:p>
        </p:txBody>
      </p:sp>
    </p:spTree>
    <p:extLst>
      <p:ext uri="{BB962C8B-B14F-4D97-AF65-F5344CB8AC3E}">
        <p14:creationId xmlns:p14="http://schemas.microsoft.com/office/powerpoint/2010/main" val="33623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B27CE-5F00-4379-8EE3-47B18BB28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825C9-AE4A-46DB-A65F-2F7F52DFF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B7A597E-0B23-4C37-9C62-1955FB7B3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CD09F37-8506-4FD7-AE1F-E0D4BA253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7F1CE4B-5514-4A07-8E06-DA85DEB0257F}"/>
              </a:ext>
            </a:extLst>
          </p:cNvPr>
          <p:cNvSpPr txBox="1"/>
          <p:nvPr/>
        </p:nvSpPr>
        <p:spPr>
          <a:xfrm>
            <a:off x="1952263" y="2416015"/>
            <a:ext cx="82874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badi" panose="020B0604020104020204" pitchFamily="34" charset="0"/>
              </a:rPr>
              <a:t>Où trouve t-on du Harcèlement ? </a:t>
            </a:r>
          </a:p>
        </p:txBody>
      </p:sp>
    </p:spTree>
    <p:extLst>
      <p:ext uri="{BB962C8B-B14F-4D97-AF65-F5344CB8AC3E}">
        <p14:creationId xmlns:p14="http://schemas.microsoft.com/office/powerpoint/2010/main" val="35630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1D96654-CA4A-4A75-8295-DA916A4B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EB1AB77-E70B-40F9-91ED-1020D586A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9FD32A-4455-45B0-86FE-E34C76228AA6}"/>
              </a:ext>
            </a:extLst>
          </p:cNvPr>
          <p:cNvSpPr txBox="1"/>
          <p:nvPr/>
        </p:nvSpPr>
        <p:spPr>
          <a:xfrm>
            <a:off x="1724768" y="1046194"/>
            <a:ext cx="3438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070C0"/>
                </a:solidFill>
                <a:latin typeface="Abadi" panose="020B0604020104020204" pitchFamily="34" charset="0"/>
              </a:rPr>
              <a:t>Au Travail 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89C1E9-C90E-4BFA-90D8-51FE838DF8E6}"/>
              </a:ext>
            </a:extLst>
          </p:cNvPr>
          <p:cNvSpPr txBox="1"/>
          <p:nvPr/>
        </p:nvSpPr>
        <p:spPr>
          <a:xfrm>
            <a:off x="5053756" y="1046194"/>
            <a:ext cx="5991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070C0"/>
                </a:solidFill>
                <a:latin typeface="Abadi" panose="020B0604020104020204" pitchFamily="34" charset="0"/>
              </a:rPr>
              <a:t>En famille, en couple 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53C801-6202-4173-B2D9-4F060D9B985E}"/>
              </a:ext>
            </a:extLst>
          </p:cNvPr>
          <p:cNvSpPr txBox="1"/>
          <p:nvPr/>
        </p:nvSpPr>
        <p:spPr>
          <a:xfrm>
            <a:off x="1853356" y="2860240"/>
            <a:ext cx="3181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0070C0"/>
                </a:solidFill>
                <a:latin typeface="Abadi" panose="020B0604020104020204" pitchFamily="34" charset="0"/>
              </a:rPr>
              <a:t>A l’école 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D4D600-869E-4CE2-8D6C-4CD1AE9F9D29}"/>
              </a:ext>
            </a:extLst>
          </p:cNvPr>
          <p:cNvSpPr txBox="1"/>
          <p:nvPr/>
        </p:nvSpPr>
        <p:spPr>
          <a:xfrm>
            <a:off x="5034706" y="2860240"/>
            <a:ext cx="6252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0070C0"/>
                </a:solidFill>
                <a:latin typeface="Abadi" panose="020B0604020104020204" pitchFamily="34" charset="0"/>
              </a:rPr>
              <a:t>Au collège, au lycée … </a:t>
            </a: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CAC14AB0-8BEC-4232-9E07-EF147CAFDBA7}"/>
              </a:ext>
            </a:extLst>
          </p:cNvPr>
          <p:cNvCxnSpPr/>
          <p:nvPr/>
        </p:nvCxnSpPr>
        <p:spPr>
          <a:xfrm>
            <a:off x="1409700" y="3914775"/>
            <a:ext cx="1914525" cy="1209675"/>
          </a:xfrm>
          <a:prstGeom prst="curvedConnector3">
            <a:avLst>
              <a:gd name="adj1" fmla="val -1766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E957FA5-373E-4559-B016-FBBADBE512DB}"/>
              </a:ext>
            </a:extLst>
          </p:cNvPr>
          <p:cNvSpPr/>
          <p:nvPr/>
        </p:nvSpPr>
        <p:spPr>
          <a:xfrm>
            <a:off x="3444030" y="4662785"/>
            <a:ext cx="6371483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Malheureusement, </a:t>
            </a:r>
            <a:r>
              <a:rPr lang="fr-FR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PARTOUT</a:t>
            </a:r>
          </a:p>
        </p:txBody>
      </p:sp>
    </p:spTree>
    <p:extLst>
      <p:ext uri="{BB962C8B-B14F-4D97-AF65-F5344CB8AC3E}">
        <p14:creationId xmlns:p14="http://schemas.microsoft.com/office/powerpoint/2010/main" val="89347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36E0E6E-0B3A-47D9-928F-C3CEEDBE6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6804F0F-4B29-4B91-A0C5-8A26797E2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42864C-D401-442E-9FCA-E70D01C56603}"/>
              </a:ext>
            </a:extLst>
          </p:cNvPr>
          <p:cNvSpPr txBox="1"/>
          <p:nvPr/>
        </p:nvSpPr>
        <p:spPr>
          <a:xfrm>
            <a:off x="819150" y="666750"/>
            <a:ext cx="10810875" cy="723274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fr-FR" sz="3200" b="1" dirty="0"/>
              <a:t>Différents types d’harcèlement  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sz="3600" dirty="0"/>
              <a:t>Harcèlement Téléphonique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3600" dirty="0"/>
              <a:t>Harcèlement Sexuel 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3600" dirty="0"/>
              <a:t>Harcèlement Moral 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3600" dirty="0"/>
              <a:t>Harcèlement Physique        (stalking) 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3600" dirty="0" err="1"/>
              <a:t>Cyber-harcèlement</a:t>
            </a:r>
            <a:r>
              <a:rPr lang="fr-FR" sz="3600" dirty="0"/>
              <a:t> 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3600" dirty="0"/>
              <a:t>Harcèlement Professionnel 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3600" dirty="0"/>
              <a:t>Harcèlement de rue </a:t>
            </a:r>
          </a:p>
          <a:p>
            <a:pPr marL="285750" indent="-285750">
              <a:buFontTx/>
              <a:buChar char="-"/>
            </a:pPr>
            <a:endParaRPr lang="fr-FR" sz="3600" dirty="0"/>
          </a:p>
          <a:p>
            <a:pPr marL="285750" indent="-285750">
              <a:buFontTx/>
              <a:buChar char="-"/>
            </a:pPr>
            <a:r>
              <a:rPr lang="fr-FR" sz="4000" b="1" dirty="0"/>
              <a:t>Harcèlement scolaire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4359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E399E-4789-489D-8F46-A86EEBD0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070C0"/>
                </a:solidFill>
                <a:latin typeface="Abadi" panose="020B0604020104020204" pitchFamily="34" charset="0"/>
              </a:rPr>
              <a:t>Qu’est ce que c’est le </a:t>
            </a:r>
            <a:r>
              <a:rPr lang="fr-FR" sz="4400" b="1" dirty="0">
                <a:solidFill>
                  <a:srgbClr val="0070C0"/>
                </a:solidFill>
                <a:latin typeface="Abadi" panose="020B0604020104020204" pitchFamily="34" charset="0"/>
              </a:rPr>
              <a:t>Harcèlement scolaire </a:t>
            </a:r>
            <a:br>
              <a:rPr lang="fr-FR" sz="4400" b="1" dirty="0">
                <a:solidFill>
                  <a:srgbClr val="0070C0"/>
                </a:solidFill>
                <a:latin typeface="Abadi" panose="020B0604020104020204" pitchFamily="34" charset="0"/>
              </a:rPr>
            </a:br>
            <a:r>
              <a:rPr lang="fr-FR" sz="4400" b="1" dirty="0">
                <a:solidFill>
                  <a:srgbClr val="0070C0"/>
                </a:solidFill>
                <a:latin typeface="Abadi" panose="020B0604020104020204" pitchFamily="34" charset="0"/>
              </a:rPr>
              <a:t>?</a:t>
            </a:r>
            <a:endParaRPr lang="fr-FR" dirty="0">
              <a:solidFill>
                <a:srgbClr val="0070C0"/>
              </a:solidFill>
              <a:latin typeface="Abadi" panose="020B0604020104020204" pitchFamily="34" charset="0"/>
            </a:endParaRPr>
          </a:p>
        </p:txBody>
      </p:sp>
      <p:pic>
        <p:nvPicPr>
          <p:cNvPr id="4" name="C'est quoi le harcèlement à l'école _ - 1 jour, 1 question">
            <a:hlinkClick r:id="" action="ppaction://media"/>
            <a:extLst>
              <a:ext uri="{FF2B5EF4-FFF2-40B4-BE49-F238E27FC236}">
                <a16:creationId xmlns:a16="http://schemas.microsoft.com/office/drawing/2014/main" id="{2E47DB38-04D6-4CA7-8CBA-628A66D6D81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8056" y="1683426"/>
            <a:ext cx="7735887" cy="4351338"/>
          </a:xfr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37578182-C325-4862-B28D-DED9B16BC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10508162" y="-217122"/>
            <a:ext cx="1879043" cy="186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5EC8EB72-6E47-4D30-8FAB-5DCB43694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9931067" y="2104156"/>
            <a:ext cx="951556" cy="94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E3F9CC5E-B3D0-4E11-8958-29DC960EC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10956560" y="3022668"/>
            <a:ext cx="1175551" cy="116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B44070C6-24A1-4552-A8BF-E078AE317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9729801" y="4483764"/>
            <a:ext cx="2571750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771291A5-0B6F-42DB-A4E8-EF3867746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749283" y="1641738"/>
            <a:ext cx="1665577" cy="164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284C5BD2-D1DC-44DF-81EA-69883DCB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632605" y="3688759"/>
            <a:ext cx="1207761" cy="119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DC3E5508-0A65-41B7-BDBE-269DF5329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9483">
            <a:off x="-324996" y="4971367"/>
            <a:ext cx="2148006" cy="212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2156C2D2-9200-4AFC-8256-A3EA07DFD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380132" y="3114866"/>
            <a:ext cx="690108" cy="6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14D5F6E6-A199-4B81-A69C-29039E64B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11276170" y="1480277"/>
            <a:ext cx="645516" cy="63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BDEFD1EF-D616-4D2A-8F5E-3819515D2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8199">
            <a:off x="11381795" y="4371153"/>
            <a:ext cx="767876" cy="76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A4FDA1B3-BF5D-428F-BEB5-0787D7842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121831" y="771700"/>
            <a:ext cx="951556" cy="94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33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C343259-8999-4602-9CC7-23705C404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98F70A8-5892-4FA6-A8AF-1B1A209C1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5BDF46-A876-4600-BA5A-B1CA1EDA7745}"/>
              </a:ext>
            </a:extLst>
          </p:cNvPr>
          <p:cNvSpPr txBox="1"/>
          <p:nvPr/>
        </p:nvSpPr>
        <p:spPr>
          <a:xfrm>
            <a:off x="1045029" y="1053878"/>
            <a:ext cx="102035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badi" panose="020B0604020104020204" pitchFamily="34" charset="0"/>
              </a:rPr>
              <a:t>Le Harcèlement scolaire</a:t>
            </a:r>
          </a:p>
          <a:p>
            <a:endParaRPr lang="fr-FR" dirty="0"/>
          </a:p>
          <a:p>
            <a:r>
              <a:rPr lang="fr-FR" sz="2400" dirty="0">
                <a:latin typeface="Abadi" panose="020B0604020104020204" pitchFamily="34" charset="0"/>
              </a:rPr>
              <a:t>Selon l’Education Nationale, l</a:t>
            </a:r>
            <a:r>
              <a:rPr lang="fr-FR" sz="2400" b="0" i="0" dirty="0">
                <a:solidFill>
                  <a:srgbClr val="202124"/>
                </a:solidFill>
                <a:effectLst/>
                <a:latin typeface="Abadi" panose="020B0604020104020204" pitchFamily="34" charset="0"/>
              </a:rPr>
              <a:t>e </a:t>
            </a:r>
            <a:r>
              <a:rPr lang="fr-FR" sz="2400" b="1" i="0" dirty="0">
                <a:solidFill>
                  <a:srgbClr val="202124"/>
                </a:solidFill>
                <a:effectLst/>
                <a:latin typeface="Abadi" panose="020B0604020104020204" pitchFamily="34" charset="0"/>
              </a:rPr>
              <a:t>harcèlement</a:t>
            </a:r>
            <a:r>
              <a:rPr lang="fr-FR" sz="2400" b="0" i="0" dirty="0">
                <a:solidFill>
                  <a:srgbClr val="202124"/>
                </a:solidFill>
                <a:effectLst/>
                <a:latin typeface="Abadi" panose="020B0604020104020204" pitchFamily="34" charset="0"/>
              </a:rPr>
              <a:t> se définit comme une violence répétée qui peut être verbale, physique ou psychologique. Cette violence se retrouve aussi au sein de l'école : elle est le fait d'un ou de plusieurs élèves à l'encontre d'une victime qui ne peut se défendre.</a:t>
            </a:r>
            <a:r>
              <a:rPr lang="fr-FR" sz="2400" dirty="0">
                <a:latin typeface="Abadi" panose="020B0604020104020204" pitchFamily="34" charset="0"/>
              </a:rPr>
              <a:t> </a:t>
            </a:r>
          </a:p>
          <a:p>
            <a:endParaRPr lang="fr-FR" sz="2400" dirty="0">
              <a:latin typeface="Abadi" panose="020B0604020104020204" pitchFamily="34" charset="0"/>
            </a:endParaRPr>
          </a:p>
          <a:p>
            <a:r>
              <a:rPr lang="fr-FR" sz="2400" b="0" i="1" dirty="0">
                <a:solidFill>
                  <a:srgbClr val="1C1B1B"/>
                </a:solidFill>
                <a:effectLst/>
                <a:latin typeface="Georgia" panose="02040502050405020303" pitchFamily="18" charset="0"/>
              </a:rPr>
              <a:t>« Le harcèlement vise la destruction progressive d’un individu ou d’un groupe par un autre individu ou un groupe, au moyen de pressions réitérées destinées à obtenir de force de l’individu quelque chose contre son gré et, ce faisant, à susciter et entretenir chez l’individu un état de terreur », Anne </a:t>
            </a:r>
            <a:r>
              <a:rPr lang="fr-FR" sz="2400" b="0" i="1" dirty="0" err="1">
                <a:solidFill>
                  <a:srgbClr val="1C1B1B"/>
                </a:solidFill>
                <a:effectLst/>
                <a:latin typeface="Georgia" panose="02040502050405020303" pitchFamily="18" charset="0"/>
              </a:rPr>
              <a:t>Bilheran</a:t>
            </a:r>
            <a:r>
              <a:rPr lang="fr-FR" sz="2400" b="0" i="1" dirty="0">
                <a:solidFill>
                  <a:srgbClr val="1C1B1B"/>
                </a:solidFill>
                <a:effectLst/>
                <a:latin typeface="Georgia" panose="02040502050405020303" pitchFamily="18" charset="0"/>
              </a:rPr>
              <a:t>, Docteure en Psychopathologie.</a:t>
            </a:r>
          </a:p>
          <a:p>
            <a:endParaRPr lang="fr-FR" sz="2400" i="1" dirty="0">
              <a:solidFill>
                <a:srgbClr val="1C1B1B"/>
              </a:solidFill>
              <a:latin typeface="Georgia" panose="02040502050405020303" pitchFamily="18" charset="0"/>
            </a:endParaRPr>
          </a:p>
          <a:p>
            <a:pPr algn="r"/>
            <a:r>
              <a:rPr lang="fr-FR" sz="1600" b="0" i="1" dirty="0">
                <a:solidFill>
                  <a:srgbClr val="1C1B1B"/>
                </a:solidFill>
                <a:effectLst/>
                <a:latin typeface="Abadi" panose="020B0604020104020204" pitchFamily="34" charset="0"/>
              </a:rPr>
              <a:t>https://www.psychologue.net/articles/quels-sont-les-differents-types-de-harcelement</a:t>
            </a:r>
          </a:p>
          <a:p>
            <a:endParaRPr lang="fr-FR" sz="2400" i="1" dirty="0">
              <a:solidFill>
                <a:srgbClr val="1C1B1B"/>
              </a:solidFill>
              <a:latin typeface="Abadi" panose="020B0604020104020204" pitchFamily="34" charset="0"/>
            </a:endParaRPr>
          </a:p>
          <a:p>
            <a:endParaRPr lang="fr-FR" sz="2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71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29BDF-A70F-4B83-91CC-6BDFD506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070C0"/>
                </a:solidFill>
                <a:latin typeface="Abadi" panose="020B0604020104020204" pitchFamily="34" charset="0"/>
              </a:rPr>
              <a:t>Le schéma du Harcèlement 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Espace réservé du contenu 6" descr="École à plusieurs étages">
                <a:extLst>
                  <a:ext uri="{FF2B5EF4-FFF2-40B4-BE49-F238E27FC236}">
                    <a16:creationId xmlns:a16="http://schemas.microsoft.com/office/drawing/2014/main" id="{20D95D8E-3FCF-4234-84B7-0CB7A8A85D62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58868209"/>
                  </p:ext>
                </p:extLst>
              </p:nvPr>
            </p:nvGraphicFramePr>
            <p:xfrm>
              <a:off x="4474216" y="3361031"/>
              <a:ext cx="3114895" cy="107567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14895" cy="1075676"/>
                    </a:xfrm>
                    <a:prstGeom prst="rect">
                      <a:avLst/>
                    </a:prstGeom>
                  </am3d:spPr>
                  <am3d:camera>
                    <am3d:pos x="0" y="0" z="563729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3156" d="1000000"/>
                    <am3d:preTrans dx="1" dy="-6215826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31420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Espace réservé du contenu 6" descr="École à plusieurs étages">
                <a:extLst>
                  <a:ext uri="{FF2B5EF4-FFF2-40B4-BE49-F238E27FC236}">
                    <a16:creationId xmlns:a16="http://schemas.microsoft.com/office/drawing/2014/main" id="{20D95D8E-3FCF-4234-84B7-0CB7A8A85D6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4216" y="3361031"/>
                <a:ext cx="3114895" cy="1075676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3">
            <a:extLst>
              <a:ext uri="{FF2B5EF4-FFF2-40B4-BE49-F238E27FC236}">
                <a16:creationId xmlns:a16="http://schemas.microsoft.com/office/drawing/2014/main" id="{A0A4E983-F325-41E5-88D0-DF0DC754E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778312" y="1065186"/>
            <a:ext cx="1665577" cy="164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F76C5651-172D-44D1-B241-09DD385C8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661634" y="3112207"/>
            <a:ext cx="1207761" cy="119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EEA89548-3F3A-478A-997D-22A86F152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9483">
            <a:off x="173979" y="4566000"/>
            <a:ext cx="2040877" cy="202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D5E0212A-3440-4281-B464-04D6DB284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409161" y="2538314"/>
            <a:ext cx="690108" cy="6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0AB3C04C-D1C6-4FF9-922D-CA48AF1B9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150860" y="195148"/>
            <a:ext cx="951556" cy="94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719D73DB-E711-4229-A7BC-0E7A34388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10310611" y="1188558"/>
            <a:ext cx="1665577" cy="164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76A3618B-EA20-4DC2-BC8D-F41F61FA1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10193933" y="3235579"/>
            <a:ext cx="1207761" cy="119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6C461BC2-034C-43DA-A142-9A0F89383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9483">
            <a:off x="9236332" y="4518187"/>
            <a:ext cx="2148006" cy="212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F740A003-DD2D-4731-AF32-A9441B2DF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9941460" y="2661686"/>
            <a:ext cx="690108" cy="6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A9D63ADC-7DF5-47D7-82EB-0FD134F7D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9683159" y="318520"/>
            <a:ext cx="951556" cy="94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FB7DBEA-683A-471A-AE20-03F86C08AA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8006758">
            <a:off x="2853964" y="771826"/>
            <a:ext cx="5178410" cy="517841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Espace réservé du contenu 6" descr="École à plusieurs étages">
                <a:extLst>
                  <a:ext uri="{FF2B5EF4-FFF2-40B4-BE49-F238E27FC236}">
                    <a16:creationId xmlns:a16="http://schemas.microsoft.com/office/drawing/2014/main" id="{46A36782-82DB-440B-82E7-736C136AED6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8506893"/>
                  </p:ext>
                </p:extLst>
              </p:nvPr>
            </p:nvGraphicFramePr>
            <p:xfrm>
              <a:off x="4456287" y="3329292"/>
              <a:ext cx="3114895" cy="107567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14895" cy="1075676"/>
                    </a:xfrm>
                    <a:prstGeom prst="rect">
                      <a:avLst/>
                    </a:prstGeom>
                  </am3d:spPr>
                  <am3d:camera>
                    <am3d:pos x="0" y="0" z="563729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3156" d="1000000"/>
                    <am3d:preTrans dx="1" dy="-6215826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31420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Espace réservé du contenu 6" descr="École à plusieurs étages">
                <a:extLst>
                  <a:ext uri="{FF2B5EF4-FFF2-40B4-BE49-F238E27FC236}">
                    <a16:creationId xmlns:a16="http://schemas.microsoft.com/office/drawing/2014/main" id="{46A36782-82DB-440B-82E7-736C136AED6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56287" y="3329292"/>
                <a:ext cx="3114895" cy="1075676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ZoneTexte 31">
            <a:extLst>
              <a:ext uri="{FF2B5EF4-FFF2-40B4-BE49-F238E27FC236}">
                <a16:creationId xmlns:a16="http://schemas.microsoft.com/office/drawing/2014/main" id="{40D391E1-497D-4A1C-9340-AF184F197128}"/>
              </a:ext>
            </a:extLst>
          </p:cNvPr>
          <p:cNvSpPr txBox="1"/>
          <p:nvPr/>
        </p:nvSpPr>
        <p:spPr>
          <a:xfrm>
            <a:off x="1759731" y="1969301"/>
            <a:ext cx="2285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AR HUGS BY RATTICSASSIN" panose="00000500000000000000" pitchFamily="2" charset="0"/>
              </a:rPr>
              <a:t>la victime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9F058C-9D54-4332-8995-6CD20B961F10}"/>
              </a:ext>
            </a:extLst>
          </p:cNvPr>
          <p:cNvSpPr txBox="1"/>
          <p:nvPr/>
        </p:nvSpPr>
        <p:spPr>
          <a:xfrm>
            <a:off x="8350336" y="2107462"/>
            <a:ext cx="248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BEAR HUGS BY RATTICSASSIN" panose="00000500000000000000" pitchFamily="2" charset="0"/>
              </a:rPr>
              <a:t>le harceleur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948D5FF-765E-4A59-BFE6-056988A12728}"/>
              </a:ext>
            </a:extLst>
          </p:cNvPr>
          <p:cNvSpPr txBox="1"/>
          <p:nvPr/>
        </p:nvSpPr>
        <p:spPr>
          <a:xfrm>
            <a:off x="3014799" y="6058164"/>
            <a:ext cx="6603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BEAR HUGS BY RATTICSASSIN" panose="00000500000000000000" pitchFamily="2" charset="0"/>
              </a:rPr>
              <a:t>les spectateurs passifs ou actifs </a:t>
            </a:r>
          </a:p>
        </p:txBody>
      </p:sp>
    </p:spTree>
    <p:extLst>
      <p:ext uri="{BB962C8B-B14F-4D97-AF65-F5344CB8AC3E}">
        <p14:creationId xmlns:p14="http://schemas.microsoft.com/office/powerpoint/2010/main" val="143429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FC0ADE3-5B9A-4E9F-B8E9-22000EAC8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315F0F56-B0A2-4898-9BA4-8EC09CE34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7" name="Image 6" descr="Une image contenant texte, neige, skiant&#10;&#10;Description générée automatiquement">
            <a:extLst>
              <a:ext uri="{FF2B5EF4-FFF2-40B4-BE49-F238E27FC236}">
                <a16:creationId xmlns:a16="http://schemas.microsoft.com/office/drawing/2014/main" id="{7271C50C-9CEB-48F8-B172-D3194DDE5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888" y="1306448"/>
            <a:ext cx="9289596" cy="475888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F2CE1B8-3716-4453-8F02-5161C6CB08A7}"/>
              </a:ext>
            </a:extLst>
          </p:cNvPr>
          <p:cNvSpPr txBox="1"/>
          <p:nvPr/>
        </p:nvSpPr>
        <p:spPr>
          <a:xfrm>
            <a:off x="899886" y="420914"/>
            <a:ext cx="10609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badi" panose="020B0604020104020204" pitchFamily="34" charset="0"/>
              </a:rPr>
              <a:t>Les raisons des attaques d’harcèlement peuvent être multiples….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7436FC-9648-42EF-A614-03060E2D0882}"/>
              </a:ext>
            </a:extLst>
          </p:cNvPr>
          <p:cNvSpPr txBox="1"/>
          <p:nvPr/>
        </p:nvSpPr>
        <p:spPr>
          <a:xfrm>
            <a:off x="3207657" y="6226629"/>
            <a:ext cx="85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badi" panose="020B0604020104020204" pitchFamily="34" charset="0"/>
              </a:rPr>
              <a:t>Source image </a:t>
            </a:r>
            <a:r>
              <a:rPr lang="fr-FR" i="1" dirty="0">
                <a:latin typeface="Abadi" panose="020B0604020104020204" pitchFamily="34" charset="0"/>
              </a:rPr>
              <a:t>« Comment lutter contre le harcèlement? » </a:t>
            </a:r>
            <a:r>
              <a:rPr lang="fr-FR" dirty="0">
                <a:latin typeface="Abadi" panose="020B0604020104020204" pitchFamily="34" charset="0"/>
              </a:rPr>
              <a:t>- </a:t>
            </a:r>
            <a:r>
              <a:rPr lang="fr-FR" dirty="0" err="1">
                <a:latin typeface="Abadi" panose="020B0604020104020204" pitchFamily="34" charset="0"/>
              </a:rPr>
              <a:t>FranceTV</a:t>
            </a:r>
            <a:r>
              <a:rPr lang="fr-FR" dirty="0">
                <a:latin typeface="Abadi" panose="020B0604020104020204" pitchFamily="34" charset="0"/>
              </a:rPr>
              <a:t> Education 2017</a:t>
            </a:r>
          </a:p>
        </p:txBody>
      </p:sp>
    </p:spTree>
    <p:extLst>
      <p:ext uri="{BB962C8B-B14F-4D97-AF65-F5344CB8AC3E}">
        <p14:creationId xmlns:p14="http://schemas.microsoft.com/office/powerpoint/2010/main" val="216365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CEFC10-301B-4DF0-A9EC-49B370D1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683E823E-1822-4D03-B269-B3FCED2563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6589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8B978177-8B80-44BF-9CD8-D5D51B96C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FEAE236-C7F7-4258-AB63-47FD0C879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966E9404-A126-489A-85D2-47C92F2D1A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78183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655EADCA-6AC8-4E2B-9C4E-C0C3FDAFBC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080484"/>
              </p:ext>
            </p:extLst>
          </p:nvPr>
        </p:nvGraphicFramePr>
        <p:xfrm>
          <a:off x="2097313" y="68103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43F9BFB8-3976-476D-9787-1934B263F3F1}"/>
              </a:ext>
            </a:extLst>
          </p:cNvPr>
          <p:cNvSpPr txBox="1"/>
          <p:nvPr/>
        </p:nvSpPr>
        <p:spPr>
          <a:xfrm>
            <a:off x="624114" y="2377631"/>
            <a:ext cx="110743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badi" panose="020B0604020104020204" pitchFamily="34" charset="0"/>
              </a:rPr>
              <a:t>En 2017, le harcèlement scolaire concernait 700 000 élèves. </a:t>
            </a:r>
          </a:p>
          <a:p>
            <a:pPr algn="ctr"/>
            <a:endParaRPr lang="fr-FR" sz="3200" dirty="0">
              <a:latin typeface="Abadi" panose="020B0604020104020204" pitchFamily="34" charset="0"/>
            </a:endParaRPr>
          </a:p>
          <a:p>
            <a:pPr algn="ctr"/>
            <a:r>
              <a:rPr lang="fr-FR" sz="3200" dirty="0">
                <a:latin typeface="Abadi" panose="020B0604020104020204" pitchFamily="34" charset="0"/>
              </a:rPr>
              <a:t>12% d’élèves de primaires sont harcelés </a:t>
            </a:r>
          </a:p>
          <a:p>
            <a:pPr algn="ctr"/>
            <a:r>
              <a:rPr lang="fr-FR" sz="3200" dirty="0">
                <a:latin typeface="Abadi" panose="020B0604020104020204" pitchFamily="34" charset="0"/>
              </a:rPr>
              <a:t>10% de collégiens sont harcelés </a:t>
            </a:r>
          </a:p>
          <a:p>
            <a:pPr algn="ctr"/>
            <a:r>
              <a:rPr lang="fr-FR" sz="3200" dirty="0">
                <a:latin typeface="Abadi" panose="020B0604020104020204" pitchFamily="34" charset="0"/>
              </a:rPr>
              <a:t>4% des lycéens sont harcelés</a:t>
            </a:r>
          </a:p>
          <a:p>
            <a:pPr algn="ctr"/>
            <a:endParaRPr lang="fr-FR" sz="3200" dirty="0">
              <a:latin typeface="Abadi" panose="020B0604020104020204" pitchFamily="34" charset="0"/>
            </a:endParaRPr>
          </a:p>
          <a:p>
            <a:pPr algn="ctr"/>
            <a:r>
              <a:rPr lang="fr-FR" sz="3200" dirty="0">
                <a:latin typeface="Abadi" panose="020B0604020104020204" pitchFamily="34" charset="0"/>
              </a:rPr>
              <a:t>1 jeune sur 5 se fait cyberharceler.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A1E01B-8D6E-4011-8D60-8DF4162BC664}"/>
              </a:ext>
            </a:extLst>
          </p:cNvPr>
          <p:cNvSpPr txBox="1"/>
          <p:nvPr/>
        </p:nvSpPr>
        <p:spPr>
          <a:xfrm>
            <a:off x="624114" y="681036"/>
            <a:ext cx="11074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latin typeface="Abadi" panose="020B0604020104020204" pitchFamily="34" charset="0"/>
              </a:rPr>
              <a:t>En quelques chiffres …</a:t>
            </a:r>
          </a:p>
        </p:txBody>
      </p:sp>
    </p:spTree>
    <p:extLst>
      <p:ext uri="{BB962C8B-B14F-4D97-AF65-F5344CB8AC3E}">
        <p14:creationId xmlns:p14="http://schemas.microsoft.com/office/powerpoint/2010/main" val="911416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E2169F5-93BC-48B6-90DC-E3FE552DF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9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F579B93-195C-4699-903C-CF5FECF35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542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E75953B-30C8-44C7-8076-03F70863F26A}"/>
              </a:ext>
            </a:extLst>
          </p:cNvPr>
          <p:cNvSpPr txBox="1"/>
          <p:nvPr/>
        </p:nvSpPr>
        <p:spPr>
          <a:xfrm>
            <a:off x="478971" y="554856"/>
            <a:ext cx="11234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latin typeface="Abadi" panose="020B0604020104020204" pitchFamily="34" charset="0"/>
              </a:rPr>
              <a:t>Les conséquences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027917-82A3-4203-A3AA-3B89F006EF9B}"/>
              </a:ext>
            </a:extLst>
          </p:cNvPr>
          <p:cNvSpPr/>
          <p:nvPr/>
        </p:nvSpPr>
        <p:spPr>
          <a:xfrm>
            <a:off x="4177692" y="2187435"/>
            <a:ext cx="3429328" cy="2483129"/>
          </a:xfrm>
          <a:prstGeom prst="rect">
            <a:avLst/>
          </a:prstGeom>
          <a:solidFill>
            <a:srgbClr val="4472C4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52A8E6C-D55F-4AF0-93A2-2A47BD384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911" y="2516210"/>
            <a:ext cx="2644889" cy="1880810"/>
          </a:xfrm>
          <a:prstGeom prst="rect">
            <a:avLst/>
          </a:prstGeom>
        </p:spPr>
      </p:pic>
      <p:pic>
        <p:nvPicPr>
          <p:cNvPr id="15" name="Image 14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F150357F-F45A-4221-8539-18207C7FE5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692450" flipH="1">
            <a:off x="7893119" y="4313938"/>
            <a:ext cx="801913" cy="801913"/>
          </a:xfrm>
          <a:prstGeom prst="rect">
            <a:avLst/>
          </a:prstGeom>
        </p:spPr>
      </p:pic>
      <p:pic>
        <p:nvPicPr>
          <p:cNvPr id="16" name="Image 15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5E791591-E774-4051-A0E1-12FE1E73C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5733725" flipH="1">
            <a:off x="2956272" y="4247328"/>
            <a:ext cx="801913" cy="801913"/>
          </a:xfrm>
          <a:prstGeom prst="rect">
            <a:avLst/>
          </a:prstGeom>
        </p:spPr>
      </p:pic>
      <p:pic>
        <p:nvPicPr>
          <p:cNvPr id="17" name="Image 16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89DFE3F8-93AE-4F59-BCC9-4D9567AE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9965483" flipH="1">
            <a:off x="2911739" y="2255951"/>
            <a:ext cx="801913" cy="801913"/>
          </a:xfrm>
          <a:prstGeom prst="rect">
            <a:avLst/>
          </a:prstGeom>
        </p:spPr>
      </p:pic>
      <p:pic>
        <p:nvPicPr>
          <p:cNvPr id="18" name="Image 17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4B7F001D-8340-42A8-B04B-DF0209FC7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7668579" flipH="1">
            <a:off x="8086323" y="2012195"/>
            <a:ext cx="801913" cy="801913"/>
          </a:xfrm>
          <a:prstGeom prst="rect">
            <a:avLst/>
          </a:prstGeom>
        </p:spPr>
      </p:pic>
      <p:pic>
        <p:nvPicPr>
          <p:cNvPr id="19" name="Image 18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D37F16CA-5AD7-4522-88EB-17E41090FD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656774" flipH="1">
            <a:off x="5598608" y="4880933"/>
            <a:ext cx="801913" cy="80191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E0A7D1-4020-4B57-9F5B-2ADEA929D053}"/>
              </a:ext>
            </a:extLst>
          </p:cNvPr>
          <p:cNvSpPr/>
          <p:nvPr/>
        </p:nvSpPr>
        <p:spPr>
          <a:xfrm>
            <a:off x="7162936" y="1272920"/>
            <a:ext cx="4546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Phobie scolaire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80DBDD-9BE7-40F9-9D51-1C5A297DAA17}"/>
              </a:ext>
            </a:extLst>
          </p:cNvPr>
          <p:cNvSpPr/>
          <p:nvPr/>
        </p:nvSpPr>
        <p:spPr>
          <a:xfrm>
            <a:off x="8824158" y="4500404"/>
            <a:ext cx="28637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Anxiété, </a:t>
            </a:r>
          </a:p>
          <a:p>
            <a:pPr algn="ctr"/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nervosité</a:t>
            </a:r>
            <a:endParaRPr lang="fr-F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CD6AC7-4997-4DAC-9382-33F57315623A}"/>
              </a:ext>
            </a:extLst>
          </p:cNvPr>
          <p:cNvSpPr/>
          <p:nvPr/>
        </p:nvSpPr>
        <p:spPr>
          <a:xfrm>
            <a:off x="785160" y="1351552"/>
            <a:ext cx="339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Dépression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BE4C07-01D9-482C-A8D8-8DC3459C51AC}"/>
              </a:ext>
            </a:extLst>
          </p:cNvPr>
          <p:cNvSpPr/>
          <p:nvPr/>
        </p:nvSpPr>
        <p:spPr>
          <a:xfrm>
            <a:off x="512112" y="4898010"/>
            <a:ext cx="30508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Isolement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D91C8-A050-4B78-BB29-1DEC629EDA24}"/>
              </a:ext>
            </a:extLst>
          </p:cNvPr>
          <p:cNvSpPr/>
          <p:nvPr/>
        </p:nvSpPr>
        <p:spPr>
          <a:xfrm>
            <a:off x="4929631" y="5745574"/>
            <a:ext cx="2233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Suicide</a:t>
            </a:r>
          </a:p>
        </p:txBody>
      </p:sp>
    </p:spTree>
    <p:extLst>
      <p:ext uri="{BB962C8B-B14F-4D97-AF65-F5344CB8AC3E}">
        <p14:creationId xmlns:p14="http://schemas.microsoft.com/office/powerpoint/2010/main" val="241119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0F388FD-8B69-4F1E-B465-570EF6014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287DFD1-EA71-4525-8EF3-D862CD76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075C12-AB36-4594-8217-75EB208BFC28}"/>
              </a:ext>
            </a:extLst>
          </p:cNvPr>
          <p:cNvSpPr txBox="1"/>
          <p:nvPr/>
        </p:nvSpPr>
        <p:spPr>
          <a:xfrm>
            <a:off x="462189" y="282028"/>
            <a:ext cx="115098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Le Harcèlement tue</a:t>
            </a:r>
          </a:p>
          <a:p>
            <a:pPr algn="ctr"/>
            <a:r>
              <a:rPr lang="fr-FR" sz="4000" dirty="0">
                <a:latin typeface="Impact" panose="020B0806030902050204" pitchFamily="34" charset="0"/>
              </a:rPr>
              <a:t>Selon l’UNICEF, 1 adolescent harcelé sur 4 a déjà pensé au suicide</a:t>
            </a:r>
          </a:p>
          <a:p>
            <a:endParaRPr lang="fr-FR" dirty="0"/>
          </a:p>
          <a:p>
            <a:r>
              <a:rPr lang="fr-FR" dirty="0"/>
              <a:t>L’Histoire de Marion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85663A-AB03-49FB-A3DD-5412310C18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89" y="2282938"/>
            <a:ext cx="5379811" cy="1611547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2235386F-0D69-462C-9FE1-E7DAC4515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907" y="3781078"/>
            <a:ext cx="7829550" cy="1190625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581915D8-F370-46A5-986A-B46EC9A21F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103" y="2369112"/>
            <a:ext cx="5379811" cy="1190625"/>
          </a:xfrm>
          <a:prstGeom prst="rect">
            <a:avLst/>
          </a:prstGeom>
        </p:spPr>
      </p:pic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A9DD3D29-3FFA-4703-9AF1-D9B4D2DC3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90" y="4863761"/>
            <a:ext cx="5034706" cy="1740183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3F3B0E40-20F8-4533-B68D-143E0D5F04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891" y="5310707"/>
            <a:ext cx="5570920" cy="106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06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AFDC879-3965-4C32-A987-C1E68CF79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10479133" y="-173580"/>
            <a:ext cx="1879043" cy="186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EF1BD48-2495-4182-A278-6397D508C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9902038" y="2147698"/>
            <a:ext cx="951556" cy="94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D8C3C7-E2AF-437E-A52C-3A82E9DDD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10927531" y="3066210"/>
            <a:ext cx="1175551" cy="116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E3924FE-3207-4B88-87F7-FF625CC5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9700772" y="4527306"/>
            <a:ext cx="2571750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94481467-644A-4E79-AD9E-77393B367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720254" y="1685280"/>
            <a:ext cx="1665577" cy="164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A3215E-5310-4F55-BFC8-34A0C0AB7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603576" y="3732301"/>
            <a:ext cx="1207761" cy="119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29191915-FC8A-441F-AE35-9CF2E9704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9483">
            <a:off x="-354025" y="5014909"/>
            <a:ext cx="2148006" cy="212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FFBC27DB-37DB-4F74-B704-5CF3CF7C8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396">
            <a:off x="351103" y="3158408"/>
            <a:ext cx="690108" cy="6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8F7A23AF-D60A-4FFF-8A59-F1A2CBCC7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11247141" y="1523819"/>
            <a:ext cx="645516" cy="63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21BCD6E8-0C7A-4BCF-B819-EEBFE2872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8199">
            <a:off x="11352766" y="4414695"/>
            <a:ext cx="767876" cy="76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12D56DF9-C28B-47F3-9E4C-9F0E7BCFE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4909">
            <a:off x="92802" y="815242"/>
            <a:ext cx="951556" cy="94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588C65D6-5BBD-4BBC-8254-8B16A7991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070C0"/>
                </a:solidFill>
                <a:latin typeface="Abadi" panose="020B0604020104020204" pitchFamily="34" charset="0"/>
              </a:rPr>
              <a:t>Tous concerné !</a:t>
            </a:r>
          </a:p>
        </p:txBody>
      </p:sp>
      <p:pic>
        <p:nvPicPr>
          <p:cNvPr id="15" name="HARCÈLEMENT SCOLAIRE (GRAVE) - NINO ARIAL">
            <a:hlinkClick r:id="" action="ppaction://media"/>
            <a:extLst>
              <a:ext uri="{FF2B5EF4-FFF2-40B4-BE49-F238E27FC236}">
                <a16:creationId xmlns:a16="http://schemas.microsoft.com/office/drawing/2014/main" id="{F9FE9DA6-EB46-4EEA-BF73-4C0F51A183D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203031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7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8B70A31-F222-4881-80FD-5DE7593B2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834BBBC-0766-4148-A8CE-74FAB1CD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186" y="1053878"/>
            <a:ext cx="4797628" cy="4750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28D481-179B-46C2-9E31-750460C0578A}"/>
              </a:ext>
            </a:extLst>
          </p:cNvPr>
          <p:cNvSpPr/>
          <p:nvPr/>
        </p:nvSpPr>
        <p:spPr>
          <a:xfrm>
            <a:off x="366996" y="279989"/>
            <a:ext cx="5729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Alors, on en parle ?</a:t>
            </a:r>
          </a:p>
        </p:txBody>
      </p:sp>
    </p:spTree>
    <p:extLst>
      <p:ext uri="{BB962C8B-B14F-4D97-AF65-F5344CB8AC3E}">
        <p14:creationId xmlns:p14="http://schemas.microsoft.com/office/powerpoint/2010/main" val="21705330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360</Words>
  <Application>Microsoft Office PowerPoint</Application>
  <PresentationFormat>Grand écran</PresentationFormat>
  <Paragraphs>76</Paragraphs>
  <Slides>14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Abadi</vt:lpstr>
      <vt:lpstr>Arial</vt:lpstr>
      <vt:lpstr>BEAR HUGS BY RATTICSASSIN</vt:lpstr>
      <vt:lpstr>Calibri</vt:lpstr>
      <vt:lpstr>Calibri Light</vt:lpstr>
      <vt:lpstr>Georgia</vt:lpstr>
      <vt:lpstr>Impact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Qu’est ce que c’est le Harcèlement scolaire  ?</vt:lpstr>
      <vt:lpstr>Présentation PowerPoint</vt:lpstr>
      <vt:lpstr>Le schéma du Harcèlement </vt:lpstr>
      <vt:lpstr>Présentation PowerPoint</vt:lpstr>
      <vt:lpstr>Présentation PowerPoint</vt:lpstr>
      <vt:lpstr>Présentation PowerPoint</vt:lpstr>
      <vt:lpstr>Présentation PowerPoint</vt:lpstr>
      <vt:lpstr>Tous concerné !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Falentin Jessica</dc:creator>
  <cp:lastModifiedBy>anima decouverte culture et formations anima decouverte culture et formations</cp:lastModifiedBy>
  <cp:revision>21</cp:revision>
  <dcterms:created xsi:type="dcterms:W3CDTF">2021-01-07T10:23:34Z</dcterms:created>
  <dcterms:modified xsi:type="dcterms:W3CDTF">2021-01-12T12:01:24Z</dcterms:modified>
</cp:coreProperties>
</file>